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7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31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55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163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92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593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99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84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891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53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545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01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A40F4-34B4-4F16-99ED-AE3964497A51}" type="datetimeFigureOut">
              <a:rPr lang="zh-CN" altLang="en-US" smtClean="0"/>
              <a:t>2018/9/6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0295B-9DB1-45D2-AF99-96D0E38FF3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64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TextBox 3"/>
          <p:cNvSpPr txBox="1">
            <a:spLocks noChangeArrowheads="1"/>
          </p:cNvSpPr>
          <p:nvPr/>
        </p:nvSpPr>
        <p:spPr bwMode="auto">
          <a:xfrm>
            <a:off x="1327150" y="1943100"/>
            <a:ext cx="623887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/>
            <a:r>
              <a:rPr lang="zh-CN" altLang="en-US" sz="4000" b="0" dirty="0"/>
              <a:t>平行线、垂线的性质；</a:t>
            </a:r>
          </a:p>
          <a:p>
            <a:pPr algn="ctr" eaLnBrk="1" hangingPunct="1"/>
            <a:r>
              <a:rPr lang="zh-CN" altLang="en-US" sz="4000" b="0" dirty="0">
                <a:latin typeface="Arial" pitchFamily="34" charset="0"/>
              </a:rPr>
              <a:t>画长方形</a:t>
            </a:r>
          </a:p>
        </p:txBody>
      </p:sp>
      <p:sp>
        <p:nvSpPr>
          <p:cNvPr id="294915" name="Rectangle 7"/>
          <p:cNvSpPr>
            <a:spLocks noChangeArrowheads="1"/>
          </p:cNvSpPr>
          <p:nvPr/>
        </p:nvSpPr>
        <p:spPr bwMode="auto">
          <a:xfrm>
            <a:off x="1779588" y="908050"/>
            <a:ext cx="56007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zh-CN" altLang="zh-CN" sz="4600" b="0">
                <a:solidFill>
                  <a:schemeClr val="tx1"/>
                </a:solidFill>
                <a:latin typeface="楷体_GB2312" pitchFamily="1" charset="-122"/>
              </a:rPr>
              <a:t>平行四边形和梯形</a:t>
            </a:r>
          </a:p>
        </p:txBody>
      </p:sp>
      <p:pic>
        <p:nvPicPr>
          <p:cNvPr id="294916" name="Picture 5" descr="\\192.168.1.3\临时中转站1_以本人姓名建目录\开发中心-多媒体部\02美术部\晨会文件\04宁煌\人教数学教参\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981075"/>
            <a:ext cx="785813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4917" name="Rectangle 5"/>
          <p:cNvSpPr>
            <a:spLocks noChangeArrowheads="1"/>
          </p:cNvSpPr>
          <p:nvPr/>
        </p:nvSpPr>
        <p:spPr bwMode="auto">
          <a:xfrm>
            <a:off x="395288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94918" name="Rectangle 6"/>
          <p:cNvSpPr>
            <a:spLocks noChangeArrowheads="1"/>
          </p:cNvSpPr>
          <p:nvPr/>
        </p:nvSpPr>
        <p:spPr bwMode="auto">
          <a:xfrm>
            <a:off x="6588125" y="42926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578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ChangeArrowheads="1"/>
          </p:cNvSpPr>
          <p:nvPr/>
        </p:nvSpPr>
        <p:spPr bwMode="auto">
          <a:xfrm>
            <a:off x="457200" y="43180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四、布置作业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4131" name="Rectangle 2"/>
          <p:cNvSpPr>
            <a:spLocks noChangeArrowheads="1"/>
          </p:cNvSpPr>
          <p:nvPr/>
        </p:nvSpPr>
        <p:spPr bwMode="auto">
          <a:xfrm>
            <a:off x="866775" y="2708275"/>
            <a:ext cx="75215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作业：</a:t>
            </a:r>
            <a:r>
              <a:rPr lang="zh-CN" altLang="en-US" sz="3200">
                <a:solidFill>
                  <a:schemeClr val="tx1"/>
                </a:solidFill>
              </a:rPr>
              <a:t>第</a:t>
            </a:r>
            <a:r>
              <a:rPr lang="en-US" altLang="zh-CN" sz="3200">
                <a:solidFill>
                  <a:schemeClr val="tx1"/>
                </a:solidFill>
                <a:ea typeface="MS PGothic" pitchFamily="34" charset="-128"/>
              </a:rPr>
              <a:t>62</a:t>
            </a:r>
            <a:r>
              <a:rPr lang="zh-CN" altLang="en-US" sz="3200">
                <a:solidFill>
                  <a:schemeClr val="tx1"/>
                </a:solidFill>
              </a:rPr>
              <a:t>页练习十，第</a:t>
            </a:r>
            <a:r>
              <a:rPr lang="en-US" altLang="zh-CN" sz="3200">
                <a:solidFill>
                  <a:schemeClr val="tx1"/>
                </a:solidFill>
                <a:ea typeface="MS PGothic" pitchFamily="34" charset="-128"/>
              </a:rPr>
              <a:t>6</a:t>
            </a:r>
            <a:r>
              <a:rPr lang="zh-CN" altLang="en-US" sz="3200">
                <a:solidFill>
                  <a:schemeClr val="tx1"/>
                </a:solidFill>
              </a:rPr>
              <a:t>题、第</a:t>
            </a:r>
            <a:r>
              <a:rPr lang="en-US" altLang="zh-CN" sz="3200">
                <a:solidFill>
                  <a:schemeClr val="tx1"/>
                </a:solidFill>
                <a:ea typeface="MS PGothic" pitchFamily="34" charset="-128"/>
              </a:rPr>
              <a:t>7</a:t>
            </a:r>
            <a:r>
              <a:rPr lang="zh-CN" altLang="en-US" sz="3200">
                <a:solidFill>
                  <a:schemeClr val="tx1"/>
                </a:solidFill>
              </a:rPr>
              <a:t>题。</a:t>
            </a:r>
          </a:p>
        </p:txBody>
      </p:sp>
    </p:spTree>
    <p:extLst>
      <p:ext uri="{BB962C8B-B14F-4D97-AF65-F5344CB8AC3E}">
        <p14:creationId xmlns:p14="http://schemas.microsoft.com/office/powerpoint/2010/main" val="982798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ChangeArrowheads="1"/>
          </p:cNvSpPr>
          <p:nvPr/>
        </p:nvSpPr>
        <p:spPr bwMode="auto">
          <a:xfrm>
            <a:off x="457200" y="43180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四、布置作业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4131" name="Rectangle 2"/>
          <p:cNvSpPr>
            <a:spLocks noChangeArrowheads="1"/>
          </p:cNvSpPr>
          <p:nvPr/>
        </p:nvSpPr>
        <p:spPr bwMode="auto">
          <a:xfrm>
            <a:off x="866775" y="2708275"/>
            <a:ext cx="75215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作业：</a:t>
            </a:r>
            <a:r>
              <a:rPr lang="zh-CN" altLang="en-US" sz="3200">
                <a:solidFill>
                  <a:schemeClr val="tx1"/>
                </a:solidFill>
              </a:rPr>
              <a:t>第</a:t>
            </a:r>
            <a:r>
              <a:rPr lang="en-US" altLang="zh-CN" sz="3200">
                <a:solidFill>
                  <a:schemeClr val="tx1"/>
                </a:solidFill>
                <a:ea typeface="MS PGothic" pitchFamily="34" charset="-128"/>
              </a:rPr>
              <a:t>62</a:t>
            </a:r>
            <a:r>
              <a:rPr lang="zh-CN" altLang="en-US" sz="3200">
                <a:solidFill>
                  <a:schemeClr val="tx1"/>
                </a:solidFill>
              </a:rPr>
              <a:t>页练习十，第</a:t>
            </a:r>
            <a:r>
              <a:rPr lang="en-US" altLang="zh-CN" sz="3200">
                <a:solidFill>
                  <a:schemeClr val="tx1"/>
                </a:solidFill>
                <a:ea typeface="MS PGothic" pitchFamily="34" charset="-128"/>
              </a:rPr>
              <a:t>6</a:t>
            </a:r>
            <a:r>
              <a:rPr lang="zh-CN" altLang="en-US" sz="3200">
                <a:solidFill>
                  <a:schemeClr val="tx1"/>
                </a:solidFill>
              </a:rPr>
              <a:t>题、第</a:t>
            </a:r>
            <a:r>
              <a:rPr lang="en-US" altLang="zh-CN" sz="3200">
                <a:solidFill>
                  <a:schemeClr val="tx1"/>
                </a:solidFill>
                <a:ea typeface="MS PGothic" pitchFamily="34" charset="-128"/>
              </a:rPr>
              <a:t>7</a:t>
            </a:r>
            <a:r>
              <a:rPr lang="zh-CN" altLang="en-US" sz="3200">
                <a:solidFill>
                  <a:schemeClr val="tx1"/>
                </a:solidFill>
              </a:rPr>
              <a:t>题。</a:t>
            </a:r>
          </a:p>
        </p:txBody>
      </p:sp>
    </p:spTree>
    <p:extLst>
      <p:ext uri="{BB962C8B-B14F-4D97-AF65-F5344CB8AC3E}">
        <p14:creationId xmlns:p14="http://schemas.microsoft.com/office/powerpoint/2010/main" val="1689166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04813"/>
            <a:ext cx="8286750" cy="850900"/>
          </a:xfrm>
          <a:noFill/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一、探究平行线、垂线性质</a:t>
            </a:r>
          </a:p>
        </p:txBody>
      </p:sp>
      <p:sp>
        <p:nvSpPr>
          <p:cNvPr id="295939" name="Rectangle 2"/>
          <p:cNvSpPr>
            <a:spLocks noChangeArrowheads="1"/>
          </p:cNvSpPr>
          <p:nvPr/>
        </p:nvSpPr>
        <p:spPr bwMode="auto">
          <a:xfrm>
            <a:off x="538163" y="1557338"/>
            <a:ext cx="74168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（一）小组合作，探究平行线性质</a:t>
            </a:r>
          </a:p>
        </p:txBody>
      </p:sp>
      <p:sp>
        <p:nvSpPr>
          <p:cNvPr id="295940" name="Rectangle 2"/>
          <p:cNvSpPr>
            <a:spLocks noChangeArrowheads="1"/>
          </p:cNvSpPr>
          <p:nvPr/>
        </p:nvSpPr>
        <p:spPr bwMode="auto">
          <a:xfrm>
            <a:off x="900113" y="3324225"/>
            <a:ext cx="7704137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出示小组活动内容。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①</a:t>
            </a:r>
            <a:r>
              <a:rPr lang="zh-CN" altLang="en-US" sz="2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小组中的每人从直线外一点</a:t>
            </a:r>
            <a:r>
              <a:rPr lang="en-US" altLang="zh-CN" sz="2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，到这条直线画几条线段。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②</a:t>
            </a:r>
            <a:r>
              <a:rPr lang="zh-CN" altLang="en-US" sz="2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各自量一量自己所画线段的长度。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③</a:t>
            </a:r>
            <a:r>
              <a:rPr lang="zh-CN" altLang="en-US" sz="2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观察每个人的测量数据，将你们的发现记录在纸上。</a:t>
            </a:r>
          </a:p>
        </p:txBody>
      </p:sp>
      <p:sp>
        <p:nvSpPr>
          <p:cNvPr id="295941" name="Rectangle 2"/>
          <p:cNvSpPr>
            <a:spLocks noChangeArrowheads="1"/>
          </p:cNvSpPr>
          <p:nvPr/>
        </p:nvSpPr>
        <p:spPr bwMode="auto">
          <a:xfrm>
            <a:off x="900113" y="4662488"/>
            <a:ext cx="7993062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小组汇报。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预设：在所画的线段中，垂直于直线的线段最短。</a:t>
            </a:r>
          </a:p>
        </p:txBody>
      </p:sp>
      <p:sp>
        <p:nvSpPr>
          <p:cNvPr id="295942" name="Rectangle 2"/>
          <p:cNvSpPr>
            <a:spLocks noChangeArrowheads="1"/>
          </p:cNvSpPr>
          <p:nvPr/>
        </p:nvSpPr>
        <p:spPr bwMode="auto">
          <a:xfrm>
            <a:off x="900113" y="5924550"/>
            <a:ext cx="78486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小结：从直线外一点到这条直线所画的垂直线段最短，它的长度</a:t>
            </a:r>
            <a:endParaRPr lang="en-US" altLang="zh-CN" sz="20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       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叫做这点到直线的</a:t>
            </a:r>
            <a:r>
              <a:rPr lang="zh-CN" altLang="en-US" sz="20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距离</a:t>
            </a:r>
            <a:r>
              <a:rPr lang="zh-CN" altLang="en-US" sz="2000">
                <a:solidFill>
                  <a:srgbClr val="000000"/>
                </a:solidFill>
              </a:rPr>
              <a:t>。</a:t>
            </a:r>
          </a:p>
        </p:txBody>
      </p:sp>
      <p:sp>
        <p:nvSpPr>
          <p:cNvPr id="295943" name="Rectangle 2"/>
          <p:cNvSpPr>
            <a:spLocks noChangeArrowheads="1"/>
          </p:cNvSpPr>
          <p:nvPr/>
        </p:nvSpPr>
        <p:spPr bwMode="auto">
          <a:xfrm>
            <a:off x="900113" y="5367338"/>
            <a:ext cx="76327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问题：你们发现了吗？能再说一说吗？</a:t>
            </a:r>
          </a:p>
        </p:txBody>
      </p:sp>
      <p:grpSp>
        <p:nvGrpSpPr>
          <p:cNvPr id="295944" name="Group 8"/>
          <p:cNvGrpSpPr>
            <a:grpSpLocks/>
          </p:cNvGrpSpPr>
          <p:nvPr/>
        </p:nvGrpSpPr>
        <p:grpSpPr bwMode="auto">
          <a:xfrm>
            <a:off x="4041775" y="1997075"/>
            <a:ext cx="2592388" cy="1474788"/>
            <a:chOff x="0" y="0"/>
            <a:chExt cx="1633" cy="929"/>
          </a:xfrm>
        </p:grpSpPr>
        <p:grpSp>
          <p:nvGrpSpPr>
            <p:cNvPr id="295945" name="Group 9"/>
            <p:cNvGrpSpPr>
              <a:grpSpLocks/>
            </p:cNvGrpSpPr>
            <p:nvPr/>
          </p:nvGrpSpPr>
          <p:grpSpPr bwMode="auto">
            <a:xfrm>
              <a:off x="670" y="880"/>
              <a:ext cx="45" cy="45"/>
              <a:chOff x="0" y="0"/>
              <a:chExt cx="45" cy="45"/>
            </a:xfrm>
          </p:grpSpPr>
          <p:sp>
            <p:nvSpPr>
              <p:cNvPr id="295946" name="Line 10"/>
              <p:cNvSpPr>
                <a:spLocks noChangeShapeType="1"/>
              </p:cNvSpPr>
              <p:nvPr/>
            </p:nvSpPr>
            <p:spPr bwMode="auto">
              <a:xfrm>
                <a:off x="0" y="2"/>
                <a:ext cx="45" cy="0"/>
              </a:xfrm>
              <a:prstGeom prst="line">
                <a:avLst/>
              </a:pr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95947" name="Line 11"/>
              <p:cNvSpPr>
                <a:spLocks noChangeShapeType="1"/>
              </p:cNvSpPr>
              <p:nvPr/>
            </p:nvSpPr>
            <p:spPr bwMode="auto">
              <a:xfrm>
                <a:off x="45" y="0"/>
                <a:ext cx="0" cy="45"/>
              </a:xfrm>
              <a:prstGeom prst="line">
                <a:avLst/>
              </a:prstGeom>
              <a:noFill/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295948" name="Line 12"/>
            <p:cNvSpPr>
              <a:spLocks noChangeShapeType="1"/>
            </p:cNvSpPr>
            <p:nvPr/>
          </p:nvSpPr>
          <p:spPr bwMode="auto">
            <a:xfrm>
              <a:off x="0" y="926"/>
              <a:ext cx="1633" cy="0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5949" name="Line 13"/>
            <p:cNvSpPr>
              <a:spLocks noChangeShapeType="1"/>
            </p:cNvSpPr>
            <p:nvPr/>
          </p:nvSpPr>
          <p:spPr bwMode="auto">
            <a:xfrm>
              <a:off x="671" y="222"/>
              <a:ext cx="0" cy="704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5950" name="Oval 14"/>
            <p:cNvSpPr>
              <a:spLocks noChangeArrowheads="1"/>
            </p:cNvSpPr>
            <p:nvPr/>
          </p:nvSpPr>
          <p:spPr bwMode="auto">
            <a:xfrm>
              <a:off x="653" y="206"/>
              <a:ext cx="34" cy="3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5951" name="Line 15"/>
            <p:cNvSpPr>
              <a:spLocks noChangeShapeType="1"/>
            </p:cNvSpPr>
            <p:nvPr/>
          </p:nvSpPr>
          <p:spPr bwMode="auto">
            <a:xfrm flipV="1">
              <a:off x="220" y="221"/>
              <a:ext cx="453" cy="708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5952" name="Line 16"/>
            <p:cNvSpPr>
              <a:spLocks noChangeShapeType="1"/>
            </p:cNvSpPr>
            <p:nvPr/>
          </p:nvSpPr>
          <p:spPr bwMode="auto">
            <a:xfrm>
              <a:off x="670" y="221"/>
              <a:ext cx="362" cy="702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5953" name="Line 17"/>
            <p:cNvSpPr>
              <a:spLocks noChangeShapeType="1"/>
            </p:cNvSpPr>
            <p:nvPr/>
          </p:nvSpPr>
          <p:spPr bwMode="auto">
            <a:xfrm flipH="1" flipV="1">
              <a:off x="679" y="227"/>
              <a:ext cx="643" cy="696"/>
            </a:xfrm>
            <a:prstGeom prst="lin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5954" name="Text Box 18"/>
            <p:cNvSpPr txBox="1">
              <a:spLocks noChangeArrowheads="1"/>
            </p:cNvSpPr>
            <p:nvPr/>
          </p:nvSpPr>
          <p:spPr bwMode="auto">
            <a:xfrm>
              <a:off x="568" y="0"/>
              <a:ext cx="201" cy="2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600" i="1">
                  <a:latin typeface="Times New Roman" pitchFamily="18" charset="0"/>
                </a:rPr>
                <a:t>A</a:t>
              </a:r>
            </a:p>
          </p:txBody>
        </p:sp>
      </p:grpSp>
      <p:sp>
        <p:nvSpPr>
          <p:cNvPr id="295955" name="Rectangle 19"/>
          <p:cNvSpPr>
            <a:spLocks noChangeArrowheads="1"/>
          </p:cNvSpPr>
          <p:nvPr/>
        </p:nvSpPr>
        <p:spPr bwMode="auto">
          <a:xfrm>
            <a:off x="395288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33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5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5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5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95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5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95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0" grpId="0" autoUpdateAnimBg="0"/>
      <p:bldP spid="295942" grpId="0" autoUpdateAnimBg="0"/>
      <p:bldP spid="29594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ChangeArrowheads="1"/>
          </p:cNvSpPr>
          <p:nvPr/>
        </p:nvSpPr>
        <p:spPr bwMode="auto">
          <a:xfrm>
            <a:off x="538163" y="1557338"/>
            <a:ext cx="74168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（二）动手操作，探究垂线性质</a:t>
            </a:r>
          </a:p>
        </p:txBody>
      </p:sp>
      <p:sp>
        <p:nvSpPr>
          <p:cNvPr id="296963" name="Rectangle 2"/>
          <p:cNvSpPr>
            <a:spLocks noChangeArrowheads="1"/>
          </p:cNvSpPr>
          <p:nvPr/>
        </p:nvSpPr>
        <p:spPr bwMode="auto">
          <a:xfrm>
            <a:off x="1489075" y="3609975"/>
            <a:ext cx="7186613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动手操作要求。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①</a:t>
            </a:r>
            <a:r>
              <a:rPr lang="zh-CN" altLang="en-US" sz="2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在</a:t>
            </a:r>
            <a:r>
              <a:rPr lang="en-US" altLang="zh-CN" sz="2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上任选几个点，分别向</a:t>
            </a:r>
            <a:r>
              <a:rPr lang="en-US" altLang="zh-CN" sz="2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画垂直的线段。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②</a:t>
            </a:r>
            <a:r>
              <a:rPr lang="zh-CN" altLang="en-US" sz="2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量一量自己所画这些线段的长度。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③</a:t>
            </a:r>
            <a:r>
              <a:rPr lang="zh-CN" altLang="en-US" sz="2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观察测量数据，将你的发现记录在纸上。</a:t>
            </a:r>
          </a:p>
        </p:txBody>
      </p:sp>
      <p:sp>
        <p:nvSpPr>
          <p:cNvPr id="296964" name="Rectangle 2"/>
          <p:cNvSpPr>
            <a:spLocks noChangeArrowheads="1"/>
          </p:cNvSpPr>
          <p:nvPr/>
        </p:nvSpPr>
        <p:spPr bwMode="auto">
          <a:xfrm>
            <a:off x="1489075" y="5040313"/>
            <a:ext cx="7119938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学生汇报。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预设：在直线</a:t>
            </a:r>
            <a:r>
              <a:rPr lang="en-US" altLang="zh-CN" sz="2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、</a:t>
            </a:r>
            <a:r>
              <a:rPr lang="en-US" altLang="zh-CN" sz="2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之间的垂直线段长度相等。</a:t>
            </a:r>
          </a:p>
        </p:txBody>
      </p:sp>
      <p:sp>
        <p:nvSpPr>
          <p:cNvPr id="296965" name="Rectangle 2"/>
          <p:cNvSpPr>
            <a:spLocks noChangeArrowheads="1"/>
          </p:cNvSpPr>
          <p:nvPr/>
        </p:nvSpPr>
        <p:spPr bwMode="auto">
          <a:xfrm>
            <a:off x="1489075" y="6146800"/>
            <a:ext cx="68405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小结：与两条平行线互相垂直的线段的长度都相等</a:t>
            </a:r>
            <a:r>
              <a:rPr lang="zh-CN" altLang="en-US" sz="200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296966" name="Rectangle 2"/>
          <p:cNvSpPr>
            <a:spLocks noChangeArrowheads="1"/>
          </p:cNvSpPr>
          <p:nvPr/>
        </p:nvSpPr>
        <p:spPr bwMode="auto">
          <a:xfrm>
            <a:off x="1489075" y="5767388"/>
            <a:ext cx="71199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问题：你们发现了吗？能再说一说吗？</a:t>
            </a:r>
          </a:p>
        </p:txBody>
      </p:sp>
      <p:sp>
        <p:nvSpPr>
          <p:cNvPr id="296967" name="Rectangle 2"/>
          <p:cNvSpPr>
            <a:spLocks noChangeArrowheads="1"/>
          </p:cNvSpPr>
          <p:nvPr/>
        </p:nvSpPr>
        <p:spPr bwMode="auto">
          <a:xfrm>
            <a:off x="1489075" y="3089275"/>
            <a:ext cx="71866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出示一组平行线，</a:t>
            </a:r>
            <a:r>
              <a:rPr lang="en-US" altLang="zh-CN" sz="2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zh-CN" altLang="en-US" sz="2000" i="1">
                <a:solidFill>
                  <a:schemeClr val="tx1"/>
                </a:solidFill>
              </a:rPr>
              <a:t>∥</a:t>
            </a:r>
            <a:r>
              <a:rPr lang="en-US" altLang="zh-CN" sz="2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zh-CN" altLang="en-US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。</a:t>
            </a:r>
            <a:endParaRPr lang="en-US" altLang="zh-CN" sz="20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68" name="Rectangle 2"/>
          <p:cNvSpPr txBox="1">
            <a:spLocks noChangeArrowheads="1"/>
          </p:cNvSpPr>
          <p:nvPr/>
        </p:nvSpPr>
        <p:spPr bwMode="auto">
          <a:xfrm>
            <a:off x="455613" y="433388"/>
            <a:ext cx="82867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一、探究平行线、垂线性质</a:t>
            </a:r>
          </a:p>
        </p:txBody>
      </p:sp>
      <p:grpSp>
        <p:nvGrpSpPr>
          <p:cNvPr id="296969" name="Group 9"/>
          <p:cNvGrpSpPr>
            <a:grpSpLocks/>
          </p:cNvGrpSpPr>
          <p:nvPr/>
        </p:nvGrpSpPr>
        <p:grpSpPr bwMode="auto">
          <a:xfrm>
            <a:off x="3898900" y="2060575"/>
            <a:ext cx="1824038" cy="1177925"/>
            <a:chOff x="0" y="0"/>
            <a:chExt cx="1149" cy="742"/>
          </a:xfrm>
        </p:grpSpPr>
        <p:sp>
          <p:nvSpPr>
            <p:cNvPr id="296970" name="Line 10"/>
            <p:cNvSpPr>
              <a:spLocks noChangeShapeType="1"/>
            </p:cNvSpPr>
            <p:nvPr/>
          </p:nvSpPr>
          <p:spPr bwMode="auto">
            <a:xfrm>
              <a:off x="0" y="257"/>
              <a:ext cx="1149" cy="0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6971" name="Line 11"/>
            <p:cNvSpPr>
              <a:spLocks noChangeShapeType="1"/>
            </p:cNvSpPr>
            <p:nvPr/>
          </p:nvSpPr>
          <p:spPr bwMode="auto">
            <a:xfrm>
              <a:off x="0" y="532"/>
              <a:ext cx="1149" cy="0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6972" name="Text Box 12"/>
            <p:cNvSpPr txBox="1">
              <a:spLocks noChangeArrowheads="1"/>
            </p:cNvSpPr>
            <p:nvPr/>
          </p:nvSpPr>
          <p:spPr bwMode="auto">
            <a:xfrm>
              <a:off x="491" y="0"/>
              <a:ext cx="3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i="1">
                  <a:latin typeface="Times New Roman" pitchFamily="18" charset="0"/>
                </a:rPr>
                <a:t>a</a:t>
              </a:r>
            </a:p>
          </p:txBody>
        </p:sp>
        <p:sp>
          <p:nvSpPr>
            <p:cNvPr id="296973" name="Text Box 13"/>
            <p:cNvSpPr txBox="1">
              <a:spLocks noChangeArrowheads="1"/>
            </p:cNvSpPr>
            <p:nvPr/>
          </p:nvSpPr>
          <p:spPr bwMode="auto">
            <a:xfrm>
              <a:off x="485" y="454"/>
              <a:ext cx="3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i="1">
                  <a:latin typeface="Times New Roman" pitchFamily="18" charset="0"/>
                </a:rPr>
                <a:t>b</a:t>
              </a:r>
            </a:p>
          </p:txBody>
        </p:sp>
      </p:grpSp>
      <p:sp>
        <p:nvSpPr>
          <p:cNvPr id="296974" name="Rectangle 14"/>
          <p:cNvSpPr>
            <a:spLocks noChangeArrowheads="1"/>
          </p:cNvSpPr>
          <p:nvPr/>
        </p:nvSpPr>
        <p:spPr bwMode="auto">
          <a:xfrm>
            <a:off x="395288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96975" name="Rectangle 15"/>
          <p:cNvSpPr>
            <a:spLocks noChangeArrowheads="1"/>
          </p:cNvSpPr>
          <p:nvPr/>
        </p:nvSpPr>
        <p:spPr bwMode="auto">
          <a:xfrm>
            <a:off x="611188" y="48641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96976" name="Rectangle 16"/>
          <p:cNvSpPr>
            <a:spLocks noChangeArrowheads="1"/>
          </p:cNvSpPr>
          <p:nvPr/>
        </p:nvSpPr>
        <p:spPr bwMode="auto">
          <a:xfrm>
            <a:off x="827088" y="50800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35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6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96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96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96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96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96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 autoUpdateAnimBg="0"/>
      <p:bldP spid="296965" grpId="0" autoUpdateAnimBg="0"/>
      <p:bldP spid="296966" grpId="0" autoUpdateAnimBg="0"/>
      <p:bldP spid="29696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ChangeArrowheads="1"/>
          </p:cNvSpPr>
          <p:nvPr/>
        </p:nvSpPr>
        <p:spPr bwMode="auto">
          <a:xfrm>
            <a:off x="538163" y="1557338"/>
            <a:ext cx="74168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（三）运用性质，解决问题</a:t>
            </a:r>
          </a:p>
        </p:txBody>
      </p:sp>
      <p:sp>
        <p:nvSpPr>
          <p:cNvPr id="297987" name="Rectangle 2"/>
          <p:cNvSpPr>
            <a:spLocks noChangeArrowheads="1"/>
          </p:cNvSpPr>
          <p:nvPr/>
        </p:nvSpPr>
        <p:spPr bwMode="auto">
          <a:xfrm>
            <a:off x="1187450" y="4759325"/>
            <a:ext cx="66135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动手操作。</a:t>
            </a:r>
          </a:p>
        </p:txBody>
      </p:sp>
      <p:sp>
        <p:nvSpPr>
          <p:cNvPr id="297988" name="Rectangle 2"/>
          <p:cNvSpPr>
            <a:spLocks noChangeArrowheads="1"/>
          </p:cNvSpPr>
          <p:nvPr/>
        </p:nvSpPr>
        <p:spPr bwMode="auto">
          <a:xfrm>
            <a:off x="1187450" y="5226050"/>
            <a:ext cx="65516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学生汇报，并说明想法。</a:t>
            </a:r>
          </a:p>
        </p:txBody>
      </p:sp>
      <p:sp>
        <p:nvSpPr>
          <p:cNvPr id="297989" name="Rectangle 2"/>
          <p:cNvSpPr>
            <a:spLocks noChangeArrowheads="1"/>
          </p:cNvSpPr>
          <p:nvPr/>
        </p:nvSpPr>
        <p:spPr bwMode="auto">
          <a:xfrm>
            <a:off x="1187450" y="4292600"/>
            <a:ext cx="6613525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出示题目。</a:t>
            </a:r>
          </a:p>
        </p:txBody>
      </p:sp>
      <p:sp>
        <p:nvSpPr>
          <p:cNvPr id="297990" name="Rectangle 2"/>
          <p:cNvSpPr>
            <a:spLocks noChangeArrowheads="1"/>
          </p:cNvSpPr>
          <p:nvPr/>
        </p:nvSpPr>
        <p:spPr bwMode="auto">
          <a:xfrm>
            <a:off x="1187450" y="5692775"/>
            <a:ext cx="65516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追问：你和他想的一样吗？能再说一说吗？</a:t>
            </a:r>
          </a:p>
        </p:txBody>
      </p:sp>
      <p:sp>
        <p:nvSpPr>
          <p:cNvPr id="297991" name="Rectangle 2"/>
          <p:cNvSpPr txBox="1">
            <a:spLocks noChangeArrowheads="1"/>
          </p:cNvSpPr>
          <p:nvPr/>
        </p:nvSpPr>
        <p:spPr bwMode="auto">
          <a:xfrm>
            <a:off x="455613" y="433388"/>
            <a:ext cx="82867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一、探究平行线、垂线性质</a:t>
            </a:r>
          </a:p>
        </p:txBody>
      </p:sp>
      <p:pic>
        <p:nvPicPr>
          <p:cNvPr id="297992" name="Picture 8" descr="6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314575"/>
            <a:ext cx="25622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993" name="Rectangle 9"/>
          <p:cNvSpPr>
            <a:spLocks noChangeArrowheads="1"/>
          </p:cNvSpPr>
          <p:nvPr/>
        </p:nvSpPr>
        <p:spPr bwMode="auto">
          <a:xfrm>
            <a:off x="1138238" y="2381250"/>
            <a:ext cx="4695825" cy="129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200">
                <a:latin typeface="Arial" pitchFamily="34" charset="0"/>
              </a:rPr>
              <a:t>右图中，小明如果从</a:t>
            </a:r>
            <a:r>
              <a:rPr lang="en-US" altLang="zh-CN" sz="2200" i="1">
                <a:latin typeface="Times New Roman" pitchFamily="18" charset="0"/>
              </a:rPr>
              <a:t>A</a:t>
            </a:r>
            <a:r>
              <a:rPr lang="zh-CN" altLang="en-US" sz="2200">
                <a:latin typeface="Arial" pitchFamily="34" charset="0"/>
              </a:rPr>
              <a:t>点过马</a:t>
            </a:r>
          </a:p>
          <a:p>
            <a:r>
              <a:rPr lang="zh-CN" altLang="en-US" sz="2200">
                <a:latin typeface="Arial" pitchFamily="34" charset="0"/>
              </a:rPr>
              <a:t>路，怎样走路线最短？为什么？</a:t>
            </a:r>
          </a:p>
          <a:p>
            <a:r>
              <a:rPr lang="zh-CN" altLang="en-US" sz="2200">
                <a:latin typeface="Arial" pitchFamily="34" charset="0"/>
              </a:rPr>
              <a:t>把最短的路线画出来。</a:t>
            </a:r>
          </a:p>
        </p:txBody>
      </p:sp>
      <p:sp>
        <p:nvSpPr>
          <p:cNvPr id="297994" name="Rectangle 10"/>
          <p:cNvSpPr>
            <a:spLocks noChangeArrowheads="1"/>
          </p:cNvSpPr>
          <p:nvPr/>
        </p:nvSpPr>
        <p:spPr bwMode="auto">
          <a:xfrm>
            <a:off x="395288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97995" name="Rectangle 11"/>
          <p:cNvSpPr>
            <a:spLocks noChangeArrowheads="1"/>
          </p:cNvSpPr>
          <p:nvPr/>
        </p:nvSpPr>
        <p:spPr bwMode="auto">
          <a:xfrm>
            <a:off x="611188" y="48641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97996" name="Rectangle 12"/>
          <p:cNvSpPr>
            <a:spLocks noChangeArrowheads="1"/>
          </p:cNvSpPr>
          <p:nvPr/>
        </p:nvSpPr>
        <p:spPr bwMode="auto">
          <a:xfrm>
            <a:off x="827088" y="50800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11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7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7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97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7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97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autoUpdateAnimBg="0"/>
      <p:bldP spid="297988" grpId="0" autoUpdateAnimBg="0"/>
      <p:bldP spid="297989" grpId="0" autoUpdateAnimBg="0"/>
      <p:bldP spid="297990" grpId="0" autoUpdateAnimBg="0"/>
      <p:bldP spid="29799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431800"/>
            <a:ext cx="7788275" cy="850900"/>
          </a:xfrm>
          <a:noFill/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二、自主探索画长方形的方法</a:t>
            </a:r>
          </a:p>
        </p:txBody>
      </p:sp>
      <p:sp>
        <p:nvSpPr>
          <p:cNvPr id="299011" name="Rectangle 2"/>
          <p:cNvSpPr>
            <a:spLocks noChangeArrowheads="1"/>
          </p:cNvSpPr>
          <p:nvPr/>
        </p:nvSpPr>
        <p:spPr bwMode="auto">
          <a:xfrm>
            <a:off x="971550" y="4743450"/>
            <a:ext cx="7704138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学生动手操作。</a:t>
            </a:r>
          </a:p>
        </p:txBody>
      </p:sp>
      <p:sp>
        <p:nvSpPr>
          <p:cNvPr id="299012" name="Rectangle 2"/>
          <p:cNvSpPr>
            <a:spLocks noChangeArrowheads="1"/>
          </p:cNvSpPr>
          <p:nvPr/>
        </p:nvSpPr>
        <p:spPr bwMode="auto">
          <a:xfrm>
            <a:off x="971550" y="5084763"/>
            <a:ext cx="76327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学生展示并汇报自己画长方形的方法。</a:t>
            </a:r>
          </a:p>
        </p:txBody>
      </p:sp>
      <p:sp>
        <p:nvSpPr>
          <p:cNvPr id="299013" name="Rectangle 2"/>
          <p:cNvSpPr>
            <a:spLocks noChangeArrowheads="1"/>
          </p:cNvSpPr>
          <p:nvPr/>
        </p:nvSpPr>
        <p:spPr bwMode="auto">
          <a:xfrm>
            <a:off x="971550" y="3933825"/>
            <a:ext cx="7704138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问题：请你尝试画一个长</a:t>
            </a:r>
            <a:r>
              <a:rPr lang="en-US" altLang="zh-CN" sz="2000">
                <a:solidFill>
                  <a:schemeClr val="tx1"/>
                </a:solidFill>
              </a:rPr>
              <a:t>10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厘米、宽</a:t>
            </a:r>
            <a:r>
              <a:rPr lang="en-US" altLang="zh-CN" sz="2000">
                <a:solidFill>
                  <a:schemeClr val="tx1"/>
                </a:solidFill>
              </a:rPr>
              <a:t>8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厘米的长方形。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要求：①</a:t>
            </a:r>
            <a:r>
              <a:rPr lang="zh-CN" altLang="en-US" sz="2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请你用铅笔在纸上画长</a:t>
            </a:r>
            <a:r>
              <a:rPr lang="en-US" altLang="zh-CN" sz="2000">
                <a:solidFill>
                  <a:schemeClr val="tx1"/>
                </a:solidFill>
              </a:rPr>
              <a:t>10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厘米、宽</a:t>
            </a:r>
            <a:r>
              <a:rPr lang="en-US" altLang="zh-CN" sz="2000">
                <a:solidFill>
                  <a:schemeClr val="tx1"/>
                </a:solidFill>
              </a:rPr>
              <a:t>8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厘米的长方形。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      ②</a:t>
            </a:r>
            <a:r>
              <a:rPr lang="zh-CN" altLang="en-US" sz="2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记录你画长方形的方法，或者在画图中遇到的困难。</a:t>
            </a:r>
          </a:p>
        </p:txBody>
      </p:sp>
      <p:sp>
        <p:nvSpPr>
          <p:cNvPr id="299014" name="Rectangle 2"/>
          <p:cNvSpPr>
            <a:spLocks noChangeArrowheads="1"/>
          </p:cNvSpPr>
          <p:nvPr/>
        </p:nvSpPr>
        <p:spPr bwMode="auto">
          <a:xfrm>
            <a:off x="971550" y="5445125"/>
            <a:ext cx="76327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问题：你和他的画法一样吗？你是怎样画的？</a:t>
            </a:r>
          </a:p>
        </p:txBody>
      </p:sp>
      <p:sp>
        <p:nvSpPr>
          <p:cNvPr id="299015" name="Rectangle 2"/>
          <p:cNvSpPr>
            <a:spLocks noChangeArrowheads="1"/>
          </p:cNvSpPr>
          <p:nvPr/>
        </p:nvSpPr>
        <p:spPr bwMode="auto">
          <a:xfrm>
            <a:off x="971550" y="3500438"/>
            <a:ext cx="77041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问题：长方形是什么样子的？</a:t>
            </a:r>
          </a:p>
        </p:txBody>
      </p:sp>
      <p:sp>
        <p:nvSpPr>
          <p:cNvPr id="299016" name="Rectangle 2"/>
          <p:cNvSpPr>
            <a:spLocks noChangeArrowheads="1"/>
          </p:cNvSpPr>
          <p:nvPr/>
        </p:nvSpPr>
        <p:spPr bwMode="auto">
          <a:xfrm>
            <a:off x="971550" y="5805488"/>
            <a:ext cx="76327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6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小结：你能概括地说一说你画长方形的方法吗？</a:t>
            </a:r>
          </a:p>
        </p:txBody>
      </p:sp>
      <p:sp>
        <p:nvSpPr>
          <p:cNvPr id="299017" name="Rectangle 2"/>
          <p:cNvSpPr>
            <a:spLocks noChangeArrowheads="1"/>
          </p:cNvSpPr>
          <p:nvPr/>
        </p:nvSpPr>
        <p:spPr bwMode="auto">
          <a:xfrm>
            <a:off x="971550" y="6165850"/>
            <a:ext cx="76327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7</a:t>
            </a:r>
            <a:r>
              <a:rPr lang="en-US" altLang="zh-CN" sz="2000">
                <a:solidFill>
                  <a:schemeClr val="tx1"/>
                </a:solidFill>
                <a:latin typeface="楷体_GB2312" pitchFamily="1" charset="-122"/>
              </a:rPr>
              <a:t>.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要求：和同学说一说你画长方形的方法。</a:t>
            </a:r>
          </a:p>
        </p:txBody>
      </p:sp>
      <p:sp>
        <p:nvSpPr>
          <p:cNvPr id="299018" name="Rectangle 2"/>
          <p:cNvSpPr>
            <a:spLocks noChangeArrowheads="1"/>
          </p:cNvSpPr>
          <p:nvPr/>
        </p:nvSpPr>
        <p:spPr bwMode="auto">
          <a:xfrm>
            <a:off x="539750" y="1557338"/>
            <a:ext cx="74168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（一）动手操作，探索画长方形的方法</a:t>
            </a:r>
          </a:p>
        </p:txBody>
      </p:sp>
      <p:pic>
        <p:nvPicPr>
          <p:cNvPr id="299019" name="Picture 11" descr="画长方形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1897063"/>
            <a:ext cx="6184900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317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9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9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9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9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299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99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99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9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011" grpId="0" autoUpdateAnimBg="0"/>
      <p:bldP spid="299012" grpId="0" autoUpdateAnimBg="0"/>
      <p:bldP spid="299013" grpId="0" autoUpdateAnimBg="0"/>
      <p:bldP spid="299014" grpId="0" autoUpdateAnimBg="0"/>
      <p:bldP spid="299015" grpId="0" autoUpdateAnimBg="0"/>
      <p:bldP spid="299016" grpId="0" autoUpdateAnimBg="0"/>
      <p:bldP spid="29901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0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68288"/>
            <a:ext cx="8401050" cy="631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026" name="ShockwaveFlash1" r:id="rId2" imgW="8371429" imgH="6279513"/>
        </mc:Choice>
        <mc:Fallback>
          <p:control name="ShockwaveFlash1" r:id="rId2" imgW="8371429" imgH="6279513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7188" y="284163"/>
                  <a:ext cx="8370887" cy="6280150"/>
                </a:xfrm>
                <a:prstGeom prst="rect">
                  <a:avLst/>
                </a:prstGeom>
                <a:noFill/>
                <a:ln w="12700" cmpd="sng"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786291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ChangeArrowheads="1"/>
          </p:cNvSpPr>
          <p:nvPr/>
        </p:nvSpPr>
        <p:spPr bwMode="auto">
          <a:xfrm>
            <a:off x="539750" y="1557338"/>
            <a:ext cx="74168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（二）画长方形，熟练方法</a:t>
            </a:r>
          </a:p>
        </p:txBody>
      </p:sp>
      <p:sp>
        <p:nvSpPr>
          <p:cNvPr id="301059" name="Rectangle 2"/>
          <p:cNvSpPr>
            <a:spLocks noChangeArrowheads="1"/>
          </p:cNvSpPr>
          <p:nvPr/>
        </p:nvSpPr>
        <p:spPr bwMode="auto">
          <a:xfrm>
            <a:off x="1258888" y="4500563"/>
            <a:ext cx="73421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动手操作。</a:t>
            </a:r>
          </a:p>
        </p:txBody>
      </p:sp>
      <p:sp>
        <p:nvSpPr>
          <p:cNvPr id="301060" name="Rectangle 2"/>
          <p:cNvSpPr>
            <a:spLocks noChangeArrowheads="1"/>
          </p:cNvSpPr>
          <p:nvPr/>
        </p:nvSpPr>
        <p:spPr bwMode="auto">
          <a:xfrm>
            <a:off x="1258888" y="4926013"/>
            <a:ext cx="72739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3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学生汇报，并说明画法。</a:t>
            </a:r>
          </a:p>
        </p:txBody>
      </p:sp>
      <p:sp>
        <p:nvSpPr>
          <p:cNvPr id="301061" name="Rectangle 2"/>
          <p:cNvSpPr>
            <a:spLocks noChangeArrowheads="1"/>
          </p:cNvSpPr>
          <p:nvPr/>
        </p:nvSpPr>
        <p:spPr bwMode="auto">
          <a:xfrm>
            <a:off x="1258888" y="4075113"/>
            <a:ext cx="73421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出示题目。</a:t>
            </a:r>
          </a:p>
        </p:txBody>
      </p:sp>
      <p:sp>
        <p:nvSpPr>
          <p:cNvPr id="301062" name="Rectangle 2"/>
          <p:cNvSpPr>
            <a:spLocks noChangeArrowheads="1"/>
          </p:cNvSpPr>
          <p:nvPr/>
        </p:nvSpPr>
        <p:spPr bwMode="auto">
          <a:xfrm>
            <a:off x="1274763" y="5373688"/>
            <a:ext cx="72739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追问：你和他画的一样吗？请你再说一说画法。</a:t>
            </a:r>
          </a:p>
        </p:txBody>
      </p:sp>
      <p:sp>
        <p:nvSpPr>
          <p:cNvPr id="301063" name="Rectangle 7"/>
          <p:cNvSpPr>
            <a:spLocks noChangeArrowheads="1"/>
          </p:cNvSpPr>
          <p:nvPr/>
        </p:nvSpPr>
        <p:spPr bwMode="auto">
          <a:xfrm>
            <a:off x="1350963" y="2293938"/>
            <a:ext cx="3605212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>
                <a:latin typeface="Arial" pitchFamily="34" charset="0"/>
              </a:rPr>
              <a:t>1. </a:t>
            </a:r>
            <a:r>
              <a:rPr lang="zh-CN" altLang="en-US" sz="2400">
                <a:latin typeface="Arial" pitchFamily="34" charset="0"/>
              </a:rPr>
              <a:t>画一个长</a:t>
            </a:r>
            <a:r>
              <a:rPr lang="en-US" altLang="zh-CN" sz="2400">
                <a:latin typeface="Arial" pitchFamily="34" charset="0"/>
              </a:rPr>
              <a:t>4</a:t>
            </a:r>
            <a:r>
              <a:rPr lang="zh-CN" altLang="en-US" sz="2400">
                <a:latin typeface="Arial" pitchFamily="34" charset="0"/>
              </a:rPr>
              <a:t>厘米，宽</a:t>
            </a:r>
          </a:p>
          <a:p>
            <a:r>
              <a:rPr lang="en-US" altLang="zh-CN" sz="2400">
                <a:latin typeface="Arial" pitchFamily="34" charset="0"/>
              </a:rPr>
              <a:t>    </a:t>
            </a:r>
            <a:r>
              <a:rPr lang="en-US" altLang="zh-CN" sz="500">
                <a:latin typeface="Arial" pitchFamily="34" charset="0"/>
              </a:rPr>
              <a:t> </a:t>
            </a:r>
            <a:r>
              <a:rPr lang="en-US" altLang="zh-CN" sz="2400">
                <a:latin typeface="Arial" pitchFamily="34" charset="0"/>
              </a:rPr>
              <a:t>3</a:t>
            </a:r>
            <a:r>
              <a:rPr lang="zh-CN" altLang="en-US" sz="2400">
                <a:latin typeface="Arial" pitchFamily="34" charset="0"/>
              </a:rPr>
              <a:t>厘米的长方形。</a:t>
            </a:r>
          </a:p>
        </p:txBody>
      </p:sp>
      <p:sp>
        <p:nvSpPr>
          <p:cNvPr id="301064" name="Rectangle 8"/>
          <p:cNvSpPr>
            <a:spLocks noChangeArrowheads="1"/>
          </p:cNvSpPr>
          <p:nvPr/>
        </p:nvSpPr>
        <p:spPr bwMode="auto">
          <a:xfrm>
            <a:off x="5053013" y="2292350"/>
            <a:ext cx="3622675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latin typeface="Arial" pitchFamily="34" charset="0"/>
              </a:rPr>
              <a:t> </a:t>
            </a:r>
            <a:r>
              <a:rPr lang="en-US" altLang="zh-CN" sz="2400">
                <a:latin typeface="Arial" pitchFamily="34" charset="0"/>
              </a:rPr>
              <a:t>2. </a:t>
            </a:r>
            <a:r>
              <a:rPr lang="zh-CN" altLang="en-US" sz="2400">
                <a:latin typeface="Arial" pitchFamily="34" charset="0"/>
              </a:rPr>
              <a:t>画一个边长</a:t>
            </a:r>
            <a:r>
              <a:rPr lang="en-US" altLang="zh-CN" sz="2400">
                <a:latin typeface="Arial" pitchFamily="34" charset="0"/>
              </a:rPr>
              <a:t>5</a:t>
            </a:r>
            <a:r>
              <a:rPr lang="zh-CN" altLang="en-US" sz="2400">
                <a:latin typeface="Arial" pitchFamily="34" charset="0"/>
              </a:rPr>
              <a:t>厘米的</a:t>
            </a:r>
          </a:p>
          <a:p>
            <a:r>
              <a:rPr lang="zh-CN" altLang="en-US" sz="2400">
                <a:latin typeface="Arial" pitchFamily="34" charset="0"/>
              </a:rPr>
              <a:t>     正方形。</a:t>
            </a:r>
          </a:p>
        </p:txBody>
      </p:sp>
      <p:sp>
        <p:nvSpPr>
          <p:cNvPr id="301065" name="Line 9"/>
          <p:cNvSpPr>
            <a:spLocks noChangeShapeType="1"/>
          </p:cNvSpPr>
          <p:nvPr/>
        </p:nvSpPr>
        <p:spPr bwMode="auto">
          <a:xfrm>
            <a:off x="4851400" y="2309813"/>
            <a:ext cx="0" cy="1182687"/>
          </a:xfrm>
          <a:prstGeom prst="line">
            <a:avLst/>
          </a:prstGeom>
          <a:noFill/>
          <a:ln w="12700" cmpd="sng">
            <a:solidFill>
              <a:srgbClr val="3399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1066" name="Rectangle 2"/>
          <p:cNvSpPr>
            <a:spLocks noChangeArrowheads="1"/>
          </p:cNvSpPr>
          <p:nvPr/>
        </p:nvSpPr>
        <p:spPr bwMode="auto">
          <a:xfrm>
            <a:off x="455613" y="431800"/>
            <a:ext cx="77882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二、自主探索画长方形的方法</a:t>
            </a:r>
          </a:p>
        </p:txBody>
      </p:sp>
    </p:spTree>
    <p:extLst>
      <p:ext uri="{BB962C8B-B14F-4D97-AF65-F5344CB8AC3E}">
        <p14:creationId xmlns:p14="http://schemas.microsoft.com/office/powerpoint/2010/main" val="339775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1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0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0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0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9" grpId="0" autoUpdateAnimBg="0"/>
      <p:bldP spid="301060" grpId="0" autoUpdateAnimBg="0"/>
      <p:bldP spid="301061" grpId="0" autoUpdateAnimBg="0"/>
      <p:bldP spid="301062" grpId="0" autoUpdateAnimBg="0"/>
      <p:bldP spid="301063" grpId="0" autoUpdateAnimBg="0"/>
      <p:bldP spid="301064" grpId="0" autoUpdateAnimBg="0"/>
      <p:bldP spid="3010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431800"/>
            <a:ext cx="7356475" cy="850900"/>
          </a:xfrm>
          <a:noFill/>
        </p:spPr>
        <p:txBody>
          <a:bodyPr/>
          <a:lstStyle/>
          <a:p>
            <a:pPr eaLnBrk="1" hangingPunct="1"/>
            <a:r>
              <a:rPr lang="zh-CN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三、巩固练习，深入理解</a:t>
            </a:r>
          </a:p>
        </p:txBody>
      </p:sp>
      <p:sp>
        <p:nvSpPr>
          <p:cNvPr id="302083" name="Rectangle 2"/>
          <p:cNvSpPr>
            <a:spLocks noChangeArrowheads="1"/>
          </p:cNvSpPr>
          <p:nvPr/>
        </p:nvSpPr>
        <p:spPr bwMode="auto">
          <a:xfrm>
            <a:off x="938213" y="4852988"/>
            <a:ext cx="770413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学生动手操作。</a:t>
            </a:r>
          </a:p>
        </p:txBody>
      </p:sp>
      <p:sp>
        <p:nvSpPr>
          <p:cNvPr id="302084" name="Rectangle 2"/>
          <p:cNvSpPr>
            <a:spLocks noChangeArrowheads="1"/>
          </p:cNvSpPr>
          <p:nvPr/>
        </p:nvSpPr>
        <p:spPr bwMode="auto">
          <a:xfrm>
            <a:off x="938213" y="5268913"/>
            <a:ext cx="76327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3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学生汇报，并说明想法。</a:t>
            </a:r>
          </a:p>
        </p:txBody>
      </p:sp>
      <p:sp>
        <p:nvSpPr>
          <p:cNvPr id="302085" name="Rectangle 2"/>
          <p:cNvSpPr>
            <a:spLocks noChangeArrowheads="1"/>
          </p:cNvSpPr>
          <p:nvPr/>
        </p:nvSpPr>
        <p:spPr bwMode="auto">
          <a:xfrm>
            <a:off x="938213" y="4437063"/>
            <a:ext cx="770413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出示题目。</a:t>
            </a:r>
            <a:endParaRPr lang="en-US" altLang="zh-CN" sz="2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302086" name="Rectangle 2"/>
          <p:cNvSpPr>
            <a:spLocks noChangeArrowheads="1"/>
          </p:cNvSpPr>
          <p:nvPr/>
        </p:nvSpPr>
        <p:spPr bwMode="auto">
          <a:xfrm>
            <a:off x="938213" y="5684838"/>
            <a:ext cx="76327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追问：你和他画的一样吗？请你再说一说画法。</a:t>
            </a:r>
          </a:p>
        </p:txBody>
      </p:sp>
      <p:sp>
        <p:nvSpPr>
          <p:cNvPr id="302087" name="Rectangle 2"/>
          <p:cNvSpPr>
            <a:spLocks noChangeArrowheads="1"/>
          </p:cNvSpPr>
          <p:nvPr/>
        </p:nvSpPr>
        <p:spPr bwMode="auto">
          <a:xfrm>
            <a:off x="682625" y="1628775"/>
            <a:ext cx="77771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500">
                <a:solidFill>
                  <a:schemeClr val="tx1"/>
                </a:solidFill>
              </a:rPr>
              <a:t>1. </a:t>
            </a:r>
            <a:r>
              <a:rPr lang="zh-CN" altLang="en-US" sz="2500">
                <a:solidFill>
                  <a:schemeClr val="tx1"/>
                </a:solidFill>
                <a:latin typeface="楷体_GB2312" pitchFamily="1" charset="-122"/>
              </a:rPr>
              <a:t>要从幸福镇修一条通往公路的水泥路。</a:t>
            </a:r>
            <a:endParaRPr lang="en-US" altLang="zh-CN" sz="2500">
              <a:solidFill>
                <a:schemeClr val="tx1"/>
              </a:solidFill>
              <a:latin typeface="楷体_GB2312" pitchFamily="1" charset="-122"/>
            </a:endParaRPr>
          </a:p>
        </p:txBody>
      </p:sp>
      <p:pic>
        <p:nvPicPr>
          <p:cNvPr id="302088" name="Picture 8" descr="6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75" y="2492375"/>
            <a:ext cx="2274888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2089" name="Group 9"/>
          <p:cNvGrpSpPr>
            <a:grpSpLocks/>
          </p:cNvGrpSpPr>
          <p:nvPr/>
        </p:nvGrpSpPr>
        <p:grpSpPr bwMode="auto">
          <a:xfrm>
            <a:off x="971550" y="2535238"/>
            <a:ext cx="4119563" cy="1414462"/>
            <a:chOff x="0" y="0"/>
            <a:chExt cx="2595" cy="891"/>
          </a:xfrm>
        </p:grpSpPr>
        <p:pic>
          <p:nvPicPr>
            <p:cNvPr id="302090" name="Picture 20" descr="男天使副本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2091" name="AutoShape 27"/>
            <p:cNvSpPr>
              <a:spLocks noChangeArrowheads="1"/>
            </p:cNvSpPr>
            <p:nvPr/>
          </p:nvSpPr>
          <p:spPr bwMode="auto">
            <a:xfrm>
              <a:off x="998" y="397"/>
              <a:ext cx="1597" cy="317"/>
            </a:xfrm>
            <a:prstGeom prst="wedgeRoundRectCallout">
              <a:avLst>
                <a:gd name="adj1" fmla="val -58204"/>
                <a:gd name="adj2" fmla="val 3485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>
                <a:lnSpc>
                  <a:spcPct val="100000"/>
                </a:lnSpc>
              </a:pPr>
              <a:r>
                <a:rPr lang="zh-CN" altLang="en-US"/>
                <a:t>怎样修路最近呢？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868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2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0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0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3" grpId="0" autoUpdateAnimBg="0"/>
      <p:bldP spid="302084" grpId="0" autoUpdateAnimBg="0"/>
      <p:bldP spid="302085" grpId="0" autoUpdateAnimBg="0"/>
      <p:bldP spid="30208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ChangeArrowheads="1"/>
          </p:cNvSpPr>
          <p:nvPr/>
        </p:nvSpPr>
        <p:spPr bwMode="auto">
          <a:xfrm>
            <a:off x="971550" y="4471988"/>
            <a:ext cx="7704138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学生动手操作。</a:t>
            </a:r>
          </a:p>
        </p:txBody>
      </p:sp>
      <p:sp>
        <p:nvSpPr>
          <p:cNvPr id="303107" name="Rectangle 2"/>
          <p:cNvSpPr>
            <a:spLocks noChangeArrowheads="1"/>
          </p:cNvSpPr>
          <p:nvPr/>
        </p:nvSpPr>
        <p:spPr bwMode="auto">
          <a:xfrm>
            <a:off x="971550" y="4940300"/>
            <a:ext cx="76327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3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展示并欣赏学生设计的作品。</a:t>
            </a:r>
          </a:p>
        </p:txBody>
      </p:sp>
      <p:sp>
        <p:nvSpPr>
          <p:cNvPr id="303108" name="Rectangle 2"/>
          <p:cNvSpPr>
            <a:spLocks noChangeArrowheads="1"/>
          </p:cNvSpPr>
          <p:nvPr/>
        </p:nvSpPr>
        <p:spPr bwMode="auto">
          <a:xfrm>
            <a:off x="971550" y="4005263"/>
            <a:ext cx="7704138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（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出示题目，明确要求。</a:t>
            </a:r>
            <a:endParaRPr lang="en-US" altLang="zh-CN" sz="2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303109" name="Rectangle 2"/>
          <p:cNvSpPr>
            <a:spLocks noChangeArrowheads="1"/>
          </p:cNvSpPr>
          <p:nvPr/>
        </p:nvSpPr>
        <p:spPr bwMode="auto">
          <a:xfrm>
            <a:off x="682625" y="1628775"/>
            <a:ext cx="77771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500">
                <a:solidFill>
                  <a:schemeClr val="tx1"/>
                </a:solidFill>
              </a:rPr>
              <a:t>2.</a:t>
            </a:r>
            <a:r>
              <a:rPr lang="zh-CN" altLang="en-US" sz="2500">
                <a:solidFill>
                  <a:schemeClr val="tx1"/>
                </a:solidFill>
              </a:rPr>
              <a:t> </a:t>
            </a:r>
            <a:r>
              <a:rPr lang="zh-CN" altLang="en-US" sz="2500">
                <a:solidFill>
                  <a:schemeClr val="tx1"/>
                </a:solidFill>
                <a:latin typeface="楷体_GB2312" pitchFamily="1" charset="-122"/>
              </a:rPr>
              <a:t>用长方形、正方形设计漂亮的图形。</a:t>
            </a:r>
          </a:p>
        </p:txBody>
      </p:sp>
      <p:sp>
        <p:nvSpPr>
          <p:cNvPr id="303110" name="Rectangle 2"/>
          <p:cNvSpPr>
            <a:spLocks noChangeArrowheads="1"/>
          </p:cNvSpPr>
          <p:nvPr/>
        </p:nvSpPr>
        <p:spPr bwMode="auto">
          <a:xfrm>
            <a:off x="455613" y="431800"/>
            <a:ext cx="73564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三、巩固练习，深入理解</a:t>
            </a:r>
          </a:p>
        </p:txBody>
      </p:sp>
    </p:spTree>
    <p:extLst>
      <p:ext uri="{BB962C8B-B14F-4D97-AF65-F5344CB8AC3E}">
        <p14:creationId xmlns:p14="http://schemas.microsoft.com/office/powerpoint/2010/main" val="34544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6" grpId="0" autoUpdateAnimBg="0"/>
      <p:bldP spid="303107" grpId="0" autoUpdateAnimBg="0"/>
      <p:bldP spid="303108" grpId="0" autoUpdateAnimBg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1164</Words>
  <Application>Microsoft Office PowerPoint</Application>
  <PresentationFormat>全屏显示(4:3)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主题​​</vt:lpstr>
      <vt:lpstr>PowerPoint 演示文稿</vt:lpstr>
      <vt:lpstr>一、探究平行线、垂线性质</vt:lpstr>
      <vt:lpstr>PowerPoint 演示文稿</vt:lpstr>
      <vt:lpstr>PowerPoint 演示文稿</vt:lpstr>
      <vt:lpstr>二、自主探索画长方形的方法</vt:lpstr>
      <vt:lpstr>PowerPoint 演示文稿</vt:lpstr>
      <vt:lpstr>PowerPoint 演示文稿</vt:lpstr>
      <vt:lpstr>三、巩固练习，深入理解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xb21cn</cp:lastModifiedBy>
  <cp:revision>2</cp:revision>
  <dcterms:created xsi:type="dcterms:W3CDTF">2018-09-06T03:14:54Z</dcterms:created>
  <dcterms:modified xsi:type="dcterms:W3CDTF">2018-09-06T03:15:36Z</dcterms:modified>
</cp:coreProperties>
</file>